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77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2" autoAdjust="0"/>
    <p:restoredTop sz="89159" autoAdjust="0"/>
  </p:normalViewPr>
  <p:slideViewPr>
    <p:cSldViewPr snapToGrid="0">
      <p:cViewPr varScale="1">
        <p:scale>
          <a:sx n="61" d="100"/>
          <a:sy n="61" d="100"/>
        </p:scale>
        <p:origin x="3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rgbClr val="E84A7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ED652CC-54D6-77FC-409D-EC2EE21A5802}"/>
              </a:ext>
            </a:extLst>
          </p:cNvPr>
          <p:cNvSpPr/>
          <p:nvPr/>
        </p:nvSpPr>
        <p:spPr>
          <a:xfrm>
            <a:off x="-3679" y="35999"/>
            <a:ext cx="4850259" cy="42176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AD8E1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36000">
                <a:srgbClr val="E84A77"/>
              </a:gs>
            </a:gsLst>
            <a:lin ang="5400000" scaled="1"/>
          </a:gradFill>
          <a:ln>
            <a:solidFill>
              <a:schemeClr val="accent1">
                <a:shade val="15000"/>
                <a:alpha val="40000"/>
              </a:schemeClr>
            </a:solidFill>
          </a:ln>
          <a:effectLst>
            <a:softEdge rad="482600"/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</a:pPr>
            <a:endParaRPr lang="en-IN" sz="4400" cap="all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E0BA8-9C5F-E8E5-621C-6A5BDAA15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1550" y="4253667"/>
            <a:ext cx="7300450" cy="2568333"/>
          </a:xfrm>
          <a:gradFill>
            <a:gsLst>
              <a:gs pos="0">
                <a:srgbClr val="FAD8E1"/>
              </a:gs>
              <a:gs pos="100000">
                <a:schemeClr val="accent1">
                  <a:lumMod val="45000"/>
                  <a:lumOff val="55000"/>
                </a:schemeClr>
              </a:gs>
              <a:gs pos="33000">
                <a:srgbClr val="E84A77"/>
              </a:gs>
            </a:gsLst>
            <a:lin ang="5400000" scaled="1"/>
          </a:gradFill>
          <a:ln>
            <a:solidFill>
              <a:schemeClr val="accent1">
                <a:shade val="15000"/>
                <a:alpha val="40000"/>
              </a:schemeClr>
            </a:solidFill>
          </a:ln>
          <a:effectLst>
            <a:softEdge rad="482600"/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>
            <a:normAutofit lnSpcReduction="10000"/>
          </a:bodyPr>
          <a:lstStyle/>
          <a:p>
            <a:pPr algn="ctr"/>
            <a:r>
              <a:rPr lang="en-IN" sz="4400" dirty="0">
                <a:latin typeface="Algerian" panose="04020705040A02060702" pitchFamily="82" charset="0"/>
              </a:rPr>
              <a:t>Myntra Product Analysis</a:t>
            </a:r>
          </a:p>
          <a:p>
            <a:pPr algn="ctr"/>
            <a:endParaRPr lang="en-IN" sz="3200" dirty="0">
              <a:solidFill>
                <a:srgbClr val="FF0000"/>
              </a:solidFill>
              <a:latin typeface="Algerian" panose="04020705040A02060702" pitchFamily="82" charset="0"/>
            </a:endParaRPr>
          </a:p>
          <a:p>
            <a:r>
              <a:rPr lang="en-IN" sz="3200" dirty="0">
                <a:solidFill>
                  <a:srgbClr val="FF0000"/>
                </a:solidFill>
                <a:latin typeface="Algerian" panose="04020705040A02060702" pitchFamily="82" charset="0"/>
              </a:rPr>
              <a:t>Captured By Sapna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0BE63-D673-413D-0108-F7B86AF3F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3000"/>
                    </a14:imgEffect>
                    <a14:imgEffect>
                      <a14:brightnessContrast bright="8000" contras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2310" y="36000"/>
            <a:ext cx="4834182" cy="4217668"/>
          </a:xfrm>
          <a:prstGeom prst="rect">
            <a:avLst/>
          </a:prstGeom>
          <a:effectLst>
            <a:glow rad="76200">
              <a:srgbClr val="FF0000">
                <a:alpha val="0"/>
              </a:srgbClr>
            </a:glow>
            <a:outerShdw dist="50800" dir="6240000" sx="1000" sy="1000" algn="ctr" rotWithShape="0">
              <a:srgbClr val="000000">
                <a:alpha val="43137"/>
              </a:srgbClr>
            </a:outerShdw>
            <a:reflection endPos="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4CF445-8D98-FA41-EDD6-8E797F05A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315" y="309384"/>
            <a:ext cx="4560209" cy="376083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86000"/>
              </a:srgbClr>
            </a:outerShdw>
            <a:reflection stA="0" endPos="65000" dist="50800" dir="5400000" sy="-100000" algn="bl" rotWithShape="0"/>
            <a:softEdge rad="381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171C0E-5EE8-5B46-67E1-3BAB8005E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315" y="3726549"/>
            <a:ext cx="3855721" cy="3095452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252713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rgbClr val="E84A7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169B0CF-9908-0E0D-C5EE-81A0AD5B9113}"/>
              </a:ext>
            </a:extLst>
          </p:cNvPr>
          <p:cNvSpPr txBox="1">
            <a:spLocks/>
          </p:cNvSpPr>
          <p:nvPr/>
        </p:nvSpPr>
        <p:spPr>
          <a:xfrm>
            <a:off x="2240280" y="2458588"/>
            <a:ext cx="7879080" cy="3402067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iscount Status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will use an IF formula in Excel to derive the new label based on the discount value in the Discounter column.</a:t>
            </a:r>
          </a:p>
          <a:p>
            <a:pPr marL="0" indent="0">
              <a:buNone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Formula (for the column: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Discount_Status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=IF(NOT(ISBLANK([@Discounter])),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		IF([@Discounter]&gt;=50%, "High Discount", "Low Discount"),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			"No Discount")</a:t>
            </a:r>
          </a:p>
          <a:p>
            <a:pPr lvl="1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NOT(ISBLANK([@Discounter])): Checks if the discount cell is not empty.</a:t>
            </a:r>
          </a:p>
          <a:p>
            <a:pPr lvl="1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IF([@Discounter]&gt;=50%, "High Discount", "Low Discount"): Applies the discount logic.</a:t>
            </a:r>
          </a:p>
          <a:p>
            <a:pPr lvl="1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discount is blank or null, it assigns “No Discount”.</a:t>
            </a:r>
            <a:endParaRPr lang="en-I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5A4D9102-29D0-C222-C56A-C44C46A24CA4}"/>
              </a:ext>
            </a:extLst>
          </p:cNvPr>
          <p:cNvSpPr txBox="1">
            <a:spLocks/>
          </p:cNvSpPr>
          <p:nvPr/>
        </p:nvSpPr>
        <p:spPr>
          <a:xfrm>
            <a:off x="206226" y="908472"/>
            <a:ext cx="9409472" cy="12393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column to label the products as "High Discount" if the discount offer is greater than 50% OFF, otherwise label them as "Low Discount."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A51C7E-823D-F240-42D4-B61B481887AA}"/>
              </a:ext>
            </a:extLst>
          </p:cNvPr>
          <p:cNvSpPr/>
          <p:nvPr/>
        </p:nvSpPr>
        <p:spPr>
          <a:xfrm>
            <a:off x="2240280" y="2447501"/>
            <a:ext cx="7711440" cy="3143461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6670B6-00DC-646C-4053-87E9ED5A868F}"/>
              </a:ext>
            </a:extLst>
          </p:cNvPr>
          <p:cNvSpPr/>
          <p:nvPr/>
        </p:nvSpPr>
        <p:spPr>
          <a:xfrm>
            <a:off x="145266" y="794451"/>
            <a:ext cx="9409472" cy="1239302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0BE63-D673-413D-0108-F7B86AF3F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3000"/>
                    </a14:imgEffect>
                    <a14:imgEffect>
                      <a14:brightnessContrast bright="8000" contras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5274" y="47440"/>
            <a:ext cx="2670924" cy="2411148"/>
          </a:xfrm>
          <a:prstGeom prst="rect">
            <a:avLst/>
          </a:prstGeom>
          <a:effectLst>
            <a:glow rad="76200">
              <a:srgbClr val="FF0000">
                <a:alpha val="0"/>
              </a:srgbClr>
            </a:glow>
            <a:outerShdw dist="50800" dir="6240000" sx="1000" sy="1000" algn="ctr" rotWithShape="0">
              <a:srgbClr val="000000">
                <a:alpha val="43137"/>
              </a:srgbClr>
            </a:outerShdw>
            <a:reflection endPos="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171C0E-5EE8-5B46-67E1-3BAB8005E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04735"/>
            <a:ext cx="2659626" cy="2153265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F4F843-FDC6-4BE7-5C17-38350EACA358}"/>
              </a:ext>
            </a:extLst>
          </p:cNvPr>
          <p:cNvSpPr txBox="1"/>
          <p:nvPr/>
        </p:nvSpPr>
        <p:spPr>
          <a:xfrm>
            <a:off x="0" y="139198"/>
            <a:ext cx="1030128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Century" panose="02040604050505020304" pitchFamily="18" charset="0"/>
              </a:rPr>
              <a:t>Data Analysis</a:t>
            </a:r>
            <a:endParaRPr lang="en-US" sz="2800" b="1" dirty="0">
              <a:latin typeface="Century" panose="0204060405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693CAD-EDA2-D6D9-DD44-1132ED0BB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2041" y="2349842"/>
            <a:ext cx="1864157" cy="3241120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4269149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rgbClr val="E84A7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169B0CF-9908-0E0D-C5EE-81A0AD5B9113}"/>
              </a:ext>
            </a:extLst>
          </p:cNvPr>
          <p:cNvSpPr txBox="1">
            <a:spLocks/>
          </p:cNvSpPr>
          <p:nvPr/>
        </p:nvSpPr>
        <p:spPr>
          <a:xfrm>
            <a:off x="2473377" y="2458589"/>
            <a:ext cx="9516438" cy="4399412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use the XLOOKUP function to find and return the respective details for the product with Product ID "11226634" stored in cell V6</a:t>
            </a:r>
          </a:p>
          <a:p>
            <a:pPr marL="0" indent="0">
              <a:buNone/>
            </a:pP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Retrieve Brand Name: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=XLOOKUP(V6, B:B, C:C)</a:t>
            </a:r>
          </a:p>
          <a:p>
            <a:pPr marL="0" indent="0">
              <a:buNone/>
            </a:pP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returns the brand name from column C by matching the Product ID in column B.</a:t>
            </a:r>
          </a:p>
          <a:p>
            <a:pPr marL="0" indent="0">
              <a:buNone/>
            </a:pP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Retrieve Price: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=XLOOKUP(V6, B:B, I:I)</a:t>
            </a:r>
          </a:p>
          <a:p>
            <a:pPr marL="0" indent="0">
              <a:buNone/>
            </a:pP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returns the price of the product from column I.</a:t>
            </a:r>
          </a:p>
          <a:p>
            <a:pPr marL="0" indent="0">
              <a:buNone/>
            </a:pP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Retrieve Rating: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=XLOOKUP(V6, B:B, O:O)</a:t>
            </a:r>
          </a:p>
          <a:p>
            <a:pPr marL="0" indent="0">
              <a:buNone/>
            </a:pP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This returns the customer rating from column O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5A4D9102-29D0-C222-C56A-C44C46A24CA4}"/>
              </a:ext>
            </a:extLst>
          </p:cNvPr>
          <p:cNvSpPr txBox="1">
            <a:spLocks/>
          </p:cNvSpPr>
          <p:nvPr/>
        </p:nvSpPr>
        <p:spPr>
          <a:xfrm>
            <a:off x="202185" y="730177"/>
            <a:ext cx="9409472" cy="1019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VLOOKUP/XLOOKUP to find the product brand, price, and rating of the product with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"11226634".</a:t>
            </a:r>
          </a:p>
          <a:p>
            <a:endParaRPr lang="en-I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A51C7E-823D-F240-42D4-B61B481887AA}"/>
              </a:ext>
            </a:extLst>
          </p:cNvPr>
          <p:cNvSpPr/>
          <p:nvPr/>
        </p:nvSpPr>
        <p:spPr>
          <a:xfrm>
            <a:off x="2473376" y="2458589"/>
            <a:ext cx="9516437" cy="4140804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6670B6-00DC-646C-4053-87E9ED5A868F}"/>
              </a:ext>
            </a:extLst>
          </p:cNvPr>
          <p:cNvSpPr/>
          <p:nvPr/>
        </p:nvSpPr>
        <p:spPr>
          <a:xfrm>
            <a:off x="202185" y="736474"/>
            <a:ext cx="9409472" cy="1249981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0BE63-D673-413D-0108-F7B86AF3F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3000"/>
                    </a14:imgEffect>
                    <a14:imgEffect>
                      <a14:brightnessContrast bright="8000" contras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5274" y="47440"/>
            <a:ext cx="2670924" cy="2411148"/>
          </a:xfrm>
          <a:prstGeom prst="rect">
            <a:avLst/>
          </a:prstGeom>
          <a:effectLst>
            <a:glow rad="76200">
              <a:srgbClr val="FF0000">
                <a:alpha val="0"/>
              </a:srgbClr>
            </a:glow>
            <a:outerShdw dist="50800" dir="6240000" sx="1000" sy="1000" algn="ctr" rotWithShape="0">
              <a:srgbClr val="000000">
                <a:alpha val="43137"/>
              </a:srgbClr>
            </a:outerShdw>
            <a:reflection endPos="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171C0E-5EE8-5B46-67E1-3BAB8005E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04735"/>
            <a:ext cx="2659626" cy="2153265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F4F843-FDC6-4BE7-5C17-38350EACA358}"/>
              </a:ext>
            </a:extLst>
          </p:cNvPr>
          <p:cNvSpPr txBox="1"/>
          <p:nvPr/>
        </p:nvSpPr>
        <p:spPr>
          <a:xfrm>
            <a:off x="0" y="139198"/>
            <a:ext cx="10301287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Century" panose="02040604050505020304" pitchFamily="18" charset="0"/>
              </a:rPr>
              <a:t>Data Retrieval and Lookup</a:t>
            </a:r>
            <a:endParaRPr lang="en-US" sz="2400" b="1" kern="1200" dirty="0">
              <a:latin typeface="Century" panose="020406040505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4E322E-57BF-1667-E931-9310BA307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419" y="4215361"/>
            <a:ext cx="3079682" cy="1732744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377936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rgbClr val="E84A7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4D9102-29D0-C222-C56A-C44C46A24CA4}"/>
              </a:ext>
            </a:extLst>
          </p:cNvPr>
          <p:cNvSpPr txBox="1">
            <a:spLocks/>
          </p:cNvSpPr>
          <p:nvPr/>
        </p:nvSpPr>
        <p:spPr>
          <a:xfrm>
            <a:off x="202185" y="895068"/>
            <a:ext cx="9409472" cy="9310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"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DiscountPrice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for the product with the Product ID "6744434" using the INDEX and MATCH functions.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6670B6-00DC-646C-4053-87E9ED5A868F}"/>
              </a:ext>
            </a:extLst>
          </p:cNvPr>
          <p:cNvSpPr/>
          <p:nvPr/>
        </p:nvSpPr>
        <p:spPr>
          <a:xfrm>
            <a:off x="202185" y="895068"/>
            <a:ext cx="9263089" cy="931069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0BE63-D673-413D-0108-F7B86AF3F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3000"/>
                    </a14:imgEffect>
                    <a14:imgEffect>
                      <a14:brightnessContrast bright="8000" contras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5274" y="47440"/>
            <a:ext cx="2670924" cy="2411148"/>
          </a:xfrm>
          <a:prstGeom prst="rect">
            <a:avLst/>
          </a:prstGeom>
          <a:effectLst>
            <a:glow rad="76200">
              <a:srgbClr val="FF0000">
                <a:alpha val="0"/>
              </a:srgbClr>
            </a:glow>
            <a:outerShdw dist="50800" dir="6240000" sx="1000" sy="1000" algn="ctr" rotWithShape="0">
              <a:srgbClr val="000000">
                <a:alpha val="43137"/>
              </a:srgbClr>
            </a:outerShdw>
            <a:reflection endPos="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171C0E-5EE8-5B46-67E1-3BAB8005E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" y="4704735"/>
            <a:ext cx="2659626" cy="2153265"/>
          </a:xfrm>
          <a:prstGeom prst="rect">
            <a:avLst/>
          </a:prstGeom>
          <a:effectLst>
            <a:softEdge rad="0"/>
          </a:effectLst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169B0CF-9908-0E0D-C5EE-81A0AD5B9113}"/>
              </a:ext>
            </a:extLst>
          </p:cNvPr>
          <p:cNvSpPr txBox="1">
            <a:spLocks/>
          </p:cNvSpPr>
          <p:nvPr/>
        </p:nvSpPr>
        <p:spPr>
          <a:xfrm>
            <a:off x="2473377" y="2904326"/>
            <a:ext cx="9516438" cy="3953674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latin typeface="Centaur" panose="020305040502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4F843-FDC6-4BE7-5C17-38350EACA358}"/>
              </a:ext>
            </a:extLst>
          </p:cNvPr>
          <p:cNvSpPr txBox="1"/>
          <p:nvPr/>
        </p:nvSpPr>
        <p:spPr>
          <a:xfrm>
            <a:off x="0" y="139198"/>
            <a:ext cx="1030128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Retrieval and Lookup</a:t>
            </a:r>
            <a:endParaRPr lang="en-US" sz="2800" b="1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A6FBC3-DB05-036E-38DE-A15D6D8F8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652" y="3021784"/>
            <a:ext cx="3228738" cy="1004804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5B3202-953D-B3BC-BC96-105F4AA5BC59}"/>
              </a:ext>
            </a:extLst>
          </p:cNvPr>
          <p:cNvSpPr txBox="1"/>
          <p:nvPr/>
        </p:nvSpPr>
        <p:spPr>
          <a:xfrm>
            <a:off x="2493487" y="2710179"/>
            <a:ext cx="933018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Centaur" panose="02030504050205020304" pitchFamily="18" charset="0"/>
              </a:rPr>
              <a:t>Solution: </a:t>
            </a:r>
            <a:r>
              <a:rPr lang="en-IN" sz="2000" i="1" dirty="0">
                <a:latin typeface="Centaur" panose="02030504050205020304" pitchFamily="18" charset="0"/>
              </a:rPr>
              <a:t>We will use a combination of INDEX and MATCH to retrieve the Discount Price and round it to the nearest whole number.</a:t>
            </a:r>
          </a:p>
          <a:p>
            <a:endParaRPr lang="en-IN" sz="2000" i="1" dirty="0">
              <a:latin typeface="Centaur" panose="02030504050205020304" pitchFamily="18" charset="0"/>
            </a:endParaRPr>
          </a:p>
          <a:p>
            <a:r>
              <a:rPr lang="en-IN" sz="2000" i="1" dirty="0">
                <a:latin typeface="Centaur" panose="02030504050205020304" pitchFamily="18" charset="0"/>
              </a:rPr>
              <a:t>		</a:t>
            </a:r>
            <a:r>
              <a:rPr lang="en-IN" sz="2000" dirty="0">
                <a:solidFill>
                  <a:srgbClr val="FF0000"/>
                </a:solidFill>
                <a:latin typeface="Centaur" panose="02030504050205020304" pitchFamily="18" charset="0"/>
              </a:rPr>
              <a:t>=ROUND(INDEX(K:K, MATCH(V12, B:B, 0)), 0)</a:t>
            </a:r>
          </a:p>
          <a:p>
            <a:endParaRPr lang="en-IN" sz="2000" dirty="0">
              <a:solidFill>
                <a:srgbClr val="FF0000"/>
              </a:solidFill>
              <a:latin typeface="Centaur" panose="02030504050205020304" pitchFamily="18" charset="0"/>
            </a:endParaRPr>
          </a:p>
          <a:p>
            <a:r>
              <a:rPr lang="en-IN" sz="2000" b="1" dirty="0">
                <a:latin typeface="Centaur" panose="02030504050205020304" pitchFamily="18" charset="0"/>
              </a:rPr>
              <a:t>Explanation:</a:t>
            </a:r>
          </a:p>
          <a:p>
            <a:r>
              <a:rPr lang="en-IN" sz="2000" i="1" dirty="0">
                <a:latin typeface="Centaur" panose="02030504050205020304" pitchFamily="18" charset="0"/>
              </a:rPr>
              <a:t>MATCH(V12, B:B, 0) finds the row number where the Product ID in cell V12 (which is "6744434") matches the Product ID in column B.</a:t>
            </a:r>
          </a:p>
          <a:p>
            <a:r>
              <a:rPr lang="en-IN" sz="2000" i="1" dirty="0">
                <a:latin typeface="Centaur" panose="02030504050205020304" pitchFamily="18" charset="0"/>
              </a:rPr>
              <a:t>INDEX(K:K, ...) retrieves the </a:t>
            </a:r>
            <a:r>
              <a:rPr lang="en-IN" sz="2000" i="1" dirty="0" err="1">
                <a:latin typeface="Centaur" panose="02030504050205020304" pitchFamily="18" charset="0"/>
              </a:rPr>
              <a:t>DiscountPrice</a:t>
            </a:r>
            <a:r>
              <a:rPr lang="en-IN" sz="2000" i="1" dirty="0">
                <a:latin typeface="Centaur" panose="02030504050205020304" pitchFamily="18" charset="0"/>
              </a:rPr>
              <a:t> from column K based on the row found by MATCH.</a:t>
            </a:r>
          </a:p>
          <a:p>
            <a:r>
              <a:rPr lang="en-IN" sz="2000" i="1" dirty="0">
                <a:latin typeface="Centaur" panose="02030504050205020304" pitchFamily="18" charset="0"/>
              </a:rPr>
              <a:t>ROUND(..., 0) rounds the result to the nearest whole number for a cleaner presentation.</a:t>
            </a:r>
          </a:p>
          <a:p>
            <a:r>
              <a:rPr lang="en-IN" sz="2000" i="1" dirty="0">
                <a:latin typeface="Centaur" panose="02030504050205020304" pitchFamily="18" charset="0"/>
              </a:rPr>
              <a:t>This formula ensures accuracy and flexibility in pulling data from non-adjacent columns.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A51C7E-823D-F240-42D4-B61B481887AA}"/>
              </a:ext>
            </a:extLst>
          </p:cNvPr>
          <p:cNvSpPr/>
          <p:nvPr/>
        </p:nvSpPr>
        <p:spPr>
          <a:xfrm>
            <a:off x="2540898" y="2527456"/>
            <a:ext cx="9409473" cy="4098273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3387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rgbClr val="E84A7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5B3202-953D-B3BC-BC96-105F4AA5BC59}"/>
              </a:ext>
            </a:extLst>
          </p:cNvPr>
          <p:cNvSpPr txBox="1"/>
          <p:nvPr/>
        </p:nvSpPr>
        <p:spPr>
          <a:xfrm>
            <a:off x="2209644" y="1929137"/>
            <a:ext cx="969292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entaur" panose="02030504050205020304" pitchFamily="18" charset="0"/>
              </a:rPr>
              <a:t>Solution</a:t>
            </a:r>
            <a:r>
              <a:rPr lang="en-US" sz="2000" dirty="0">
                <a:latin typeface="Centaur" panose="02030504050205020304" pitchFamily="18" charset="0"/>
              </a:rPr>
              <a:t>: We use nested XLOOKUP to first locate the product row using the Product ID and then 		look up the desired column name dynamically.</a:t>
            </a:r>
          </a:p>
          <a:p>
            <a:r>
              <a:rPr lang="en-US" sz="1600" dirty="0">
                <a:solidFill>
                  <a:srgbClr val="FF0000"/>
                </a:solidFill>
                <a:latin typeface="Centaur" panose="02030504050205020304" pitchFamily="18" charset="0"/>
              </a:rPr>
              <a:t>= XLOOKUP( TRIM(Y3), TRANSPOSE(A1:P1),  TRANSPOSE(XLOOKUP( X3, B2:B5160, A2:P5160,"Not Found")),"Not Found")</a:t>
            </a:r>
          </a:p>
          <a:p>
            <a:r>
              <a:rPr lang="en-US" sz="2000" dirty="0">
                <a:latin typeface="Centaur" panose="02030504050205020304" pitchFamily="18" charset="0"/>
              </a:rPr>
              <a:t>	</a:t>
            </a:r>
          </a:p>
          <a:p>
            <a:endParaRPr lang="en-US" sz="2000" dirty="0">
              <a:latin typeface="Centaur" panose="02030504050205020304" pitchFamily="18" charset="0"/>
            </a:endParaRPr>
          </a:p>
          <a:p>
            <a:r>
              <a:rPr lang="en-US" sz="2000" dirty="0">
                <a:latin typeface="Centaur" panose="02030504050205020304" pitchFamily="18" charset="0"/>
              </a:rPr>
              <a:t>	</a:t>
            </a:r>
          </a:p>
          <a:p>
            <a:r>
              <a:rPr lang="en-US" sz="2000" dirty="0">
                <a:latin typeface="Centaur" panose="02030504050205020304" pitchFamily="18" charset="0"/>
              </a:rPr>
              <a:t>	X3: Contains the Product ID to search for.</a:t>
            </a:r>
          </a:p>
          <a:p>
            <a:r>
              <a:rPr lang="en-US" sz="2000" dirty="0">
                <a:latin typeface="Centaur" panose="02030504050205020304" pitchFamily="18" charset="0"/>
              </a:rPr>
              <a:t>	Y3: Contains the Column Name the user wants to retrieve (e.g., “Brand”).</a:t>
            </a:r>
          </a:p>
          <a:p>
            <a:r>
              <a:rPr lang="en-US" sz="2000" dirty="0">
                <a:latin typeface="Centaur" panose="02030504050205020304" pitchFamily="18" charset="0"/>
              </a:rPr>
              <a:t>	The inner XLOOKUP finds the full product row based on the Product ID.</a:t>
            </a:r>
          </a:p>
          <a:p>
            <a:r>
              <a:rPr lang="en-US" sz="2000" dirty="0">
                <a:latin typeface="Centaur" panose="02030504050205020304" pitchFamily="18" charset="0"/>
              </a:rPr>
              <a:t>	The outer XLOOKUP locates the correct column value based on the column name entered.</a:t>
            </a:r>
          </a:p>
          <a:p>
            <a:r>
              <a:rPr lang="en-US" sz="2000" dirty="0">
                <a:latin typeface="Centaur" panose="02030504050205020304" pitchFamily="18" charset="0"/>
              </a:rPr>
              <a:t>	TRANSPOSE is used to align data orientation between the header and the result row..</a:t>
            </a:r>
            <a:endParaRPr lang="en-IN" sz="2000" i="1" dirty="0">
              <a:latin typeface="Centaur" panose="020305040502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A51C7E-823D-F240-42D4-B61B481887AA}"/>
              </a:ext>
            </a:extLst>
          </p:cNvPr>
          <p:cNvSpPr/>
          <p:nvPr/>
        </p:nvSpPr>
        <p:spPr>
          <a:xfrm>
            <a:off x="2060082" y="1795365"/>
            <a:ext cx="9409471" cy="4022111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5A4D9102-29D0-C222-C56A-C44C46A24CA4}"/>
              </a:ext>
            </a:extLst>
          </p:cNvPr>
          <p:cNvSpPr txBox="1">
            <a:spLocks/>
          </p:cNvSpPr>
          <p:nvPr/>
        </p:nvSpPr>
        <p:spPr>
          <a:xfrm>
            <a:off x="143053" y="745481"/>
            <a:ext cx="9322222" cy="88310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r>
              <a:rPr lang="en-US" sz="2000" b="1" dirty="0">
                <a:solidFill>
                  <a:schemeClr val="bg1"/>
                </a:solidFill>
                <a:latin typeface="Centaur" panose="020305040502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nested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xlookup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find any column’s detail of a product with it’s product id.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6670B6-00DC-646C-4053-87E9ED5A868F}"/>
              </a:ext>
            </a:extLst>
          </p:cNvPr>
          <p:cNvSpPr/>
          <p:nvPr/>
        </p:nvSpPr>
        <p:spPr>
          <a:xfrm>
            <a:off x="55802" y="745481"/>
            <a:ext cx="9409472" cy="883105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0BE63-D673-413D-0108-F7B86AF3F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3000"/>
                    </a14:imgEffect>
                    <a14:imgEffect>
                      <a14:brightnessContrast bright="8000" contras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5274" y="47440"/>
            <a:ext cx="2670924" cy="2411148"/>
          </a:xfrm>
          <a:prstGeom prst="rect">
            <a:avLst/>
          </a:prstGeom>
          <a:effectLst>
            <a:glow rad="76200">
              <a:srgbClr val="FF0000">
                <a:alpha val="0"/>
              </a:srgbClr>
            </a:glow>
            <a:outerShdw dist="50800" dir="6240000" sx="1000" sy="1000" algn="ctr" rotWithShape="0">
              <a:srgbClr val="000000">
                <a:alpha val="43137"/>
              </a:srgbClr>
            </a:outerShdw>
            <a:reflection endPos="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171C0E-5EE8-5B46-67E1-3BAB8005E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" y="4704735"/>
            <a:ext cx="2659626" cy="2153265"/>
          </a:xfrm>
          <a:prstGeom prst="rect">
            <a:avLst/>
          </a:prstGeom>
          <a:effectLst>
            <a:softEdge rad="0"/>
          </a:effectLst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169B0CF-9908-0E0D-C5EE-81A0AD5B9113}"/>
              </a:ext>
            </a:extLst>
          </p:cNvPr>
          <p:cNvSpPr txBox="1">
            <a:spLocks/>
          </p:cNvSpPr>
          <p:nvPr/>
        </p:nvSpPr>
        <p:spPr>
          <a:xfrm>
            <a:off x="2580343" y="3429000"/>
            <a:ext cx="9516438" cy="3429000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latin typeface="Centaur" panose="020305040502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4F843-FDC6-4BE7-5C17-38350EACA358}"/>
              </a:ext>
            </a:extLst>
          </p:cNvPr>
          <p:cNvSpPr txBox="1"/>
          <p:nvPr/>
        </p:nvSpPr>
        <p:spPr>
          <a:xfrm>
            <a:off x="7968" y="119609"/>
            <a:ext cx="10132318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Retrieval and Lookup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C8569-AB67-4598-A92E-46160020D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61" y="2849303"/>
            <a:ext cx="5611627" cy="1054416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511167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rgbClr val="E84A7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30BE63-D673-413D-0108-F7B86AF3F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3000"/>
                    </a14:imgEffect>
                    <a14:imgEffect>
                      <a14:brightnessContrast bright="8000" contras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0113" y="0"/>
            <a:ext cx="3501887" cy="3381560"/>
          </a:xfrm>
          <a:prstGeom prst="rect">
            <a:avLst/>
          </a:prstGeom>
          <a:effectLst>
            <a:glow rad="76200">
              <a:srgbClr val="FF0000">
                <a:alpha val="0"/>
              </a:srgbClr>
            </a:glow>
            <a:outerShdw dist="50800" dir="6240000" sx="1000" sy="1000" algn="ctr" rotWithShape="0">
              <a:srgbClr val="000000">
                <a:alpha val="43137"/>
              </a:srgbClr>
            </a:outerShdw>
            <a:reflection endPos="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171C0E-5EE8-5B46-67E1-3BAB8005E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7580"/>
            <a:ext cx="4002374" cy="3170419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5A4D9102-29D0-C222-C56A-C44C46A24CA4}"/>
              </a:ext>
            </a:extLst>
          </p:cNvPr>
          <p:cNvSpPr txBox="1">
            <a:spLocks/>
          </p:cNvSpPr>
          <p:nvPr/>
        </p:nvSpPr>
        <p:spPr>
          <a:xfrm>
            <a:off x="6511159" y="4654446"/>
            <a:ext cx="5286937" cy="828578"/>
          </a:xfrm>
          <a:prstGeom prst="rect">
            <a:avLst/>
          </a:prstGeom>
          <a:gradFill>
            <a:gsLst>
              <a:gs pos="36000">
                <a:srgbClr val="FBE3E9"/>
              </a:gs>
              <a:gs pos="100000">
                <a:srgbClr val="FEF8F9"/>
              </a:gs>
              <a:gs pos="56000">
                <a:schemeClr val="accent1">
                  <a:lumMod val="0"/>
                  <a:lumOff val="100000"/>
                </a:schemeClr>
              </a:gs>
              <a:gs pos="52000">
                <a:schemeClr val="accent1">
                  <a:lumMod val="100000"/>
                </a:schemeClr>
              </a:gs>
            </a:gsLst>
            <a:path path="circle">
              <a:fillToRect l="100000" t="100000"/>
            </a:path>
          </a:gradFill>
          <a:effectLst>
            <a:softEdge rad="165100"/>
          </a:effectLst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Mentor: Ayushi Jain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6670B6-00DC-646C-4053-87E9ED5A868F}"/>
              </a:ext>
            </a:extLst>
          </p:cNvPr>
          <p:cNvSpPr/>
          <p:nvPr/>
        </p:nvSpPr>
        <p:spPr>
          <a:xfrm>
            <a:off x="593836" y="2177817"/>
            <a:ext cx="8848134" cy="1857377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71FC33-6021-C27D-2C44-B32B1EFEF877}"/>
              </a:ext>
            </a:extLst>
          </p:cNvPr>
          <p:cNvSpPr txBox="1">
            <a:spLocks/>
          </p:cNvSpPr>
          <p:nvPr/>
        </p:nvSpPr>
        <p:spPr>
          <a:xfrm>
            <a:off x="593836" y="2177817"/>
            <a:ext cx="9084617" cy="1933731"/>
          </a:xfrm>
          <a:prstGeom prst="rect">
            <a:avLst/>
          </a:prstGeom>
          <a:gradFill>
            <a:gsLst>
              <a:gs pos="36000">
                <a:srgbClr val="FBE3E9"/>
              </a:gs>
              <a:gs pos="100000">
                <a:srgbClr val="FEF8F9"/>
              </a:gs>
              <a:gs pos="56000">
                <a:schemeClr val="accent1">
                  <a:lumMod val="0"/>
                  <a:lumOff val="100000"/>
                </a:schemeClr>
              </a:gs>
              <a:gs pos="52000">
                <a:schemeClr val="accent1">
                  <a:lumMod val="100000"/>
                </a:schemeClr>
              </a:gs>
            </a:gsLst>
            <a:path path="circle">
              <a:fillToRect l="100000" t="100000"/>
            </a:path>
          </a:gradFill>
          <a:effectLst>
            <a:softEdge rad="165100"/>
          </a:effectLst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1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7F6513-174E-FB22-606F-D2558DFC0F19}"/>
              </a:ext>
            </a:extLst>
          </p:cNvPr>
          <p:cNvSpPr/>
          <p:nvPr/>
        </p:nvSpPr>
        <p:spPr>
          <a:xfrm>
            <a:off x="6478053" y="4595002"/>
            <a:ext cx="5286937" cy="828578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409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rgbClr val="E84A7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30BE63-D673-413D-0108-F7B86AF3F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3000"/>
                    </a14:imgEffect>
                    <a14:imgEffect>
                      <a14:brightnessContrast bright="8000" contras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09472" y="0"/>
            <a:ext cx="2670924" cy="2411148"/>
          </a:xfrm>
          <a:prstGeom prst="rect">
            <a:avLst/>
          </a:prstGeom>
          <a:effectLst>
            <a:glow rad="76200">
              <a:srgbClr val="FF0000">
                <a:alpha val="0"/>
              </a:srgbClr>
            </a:glow>
            <a:outerShdw dist="50800" dir="6240000" sx="1000" sy="1000" algn="ctr" rotWithShape="0">
              <a:srgbClr val="000000">
                <a:alpha val="43137"/>
              </a:srgbClr>
            </a:outerShdw>
            <a:reflection endPos="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171C0E-5EE8-5B46-67E1-3BAB8005E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04735"/>
            <a:ext cx="2659626" cy="2153265"/>
          </a:xfrm>
          <a:prstGeom prst="rect">
            <a:avLst/>
          </a:prstGeom>
          <a:effectLst>
            <a:softEdge rad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A5ED41-32BD-4EB3-4FB2-9E0721E79BFC}"/>
              </a:ext>
            </a:extLst>
          </p:cNvPr>
          <p:cNvSpPr txBox="1"/>
          <p:nvPr/>
        </p:nvSpPr>
        <p:spPr>
          <a:xfrm>
            <a:off x="1161533" y="1131955"/>
            <a:ext cx="29961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Century" panose="02040604050505020304" pitchFamily="18" charset="0"/>
              </a:rPr>
              <a:t>Data Fetching</a:t>
            </a:r>
            <a:endParaRPr lang="en-IN" sz="2800" b="1" i="1" dirty="0">
              <a:latin typeface="Century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977F9-1F60-CC02-E3B7-A970739227DC}"/>
              </a:ext>
            </a:extLst>
          </p:cNvPr>
          <p:cNvSpPr txBox="1"/>
          <p:nvPr/>
        </p:nvSpPr>
        <p:spPr>
          <a:xfrm>
            <a:off x="1607292" y="2078201"/>
            <a:ext cx="535053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2800" b="1" i="1" dirty="0">
                <a:latin typeface="Century" panose="02040604050505020304" pitchFamily="18" charset="0"/>
              </a:rPr>
              <a:t>Data Cleaning &amp; Preparation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0CF7A-CF57-32C4-FCA8-04A9F5DAAD5D}"/>
              </a:ext>
            </a:extLst>
          </p:cNvPr>
          <p:cNvSpPr txBox="1"/>
          <p:nvPr/>
        </p:nvSpPr>
        <p:spPr>
          <a:xfrm>
            <a:off x="4531312" y="3849328"/>
            <a:ext cx="4372902" cy="48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2800" b="1" i="1" dirty="0">
                <a:latin typeface="Century" panose="02040604050505020304" pitchFamily="18" charset="0"/>
              </a:rPr>
              <a:t>Data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FC8513-8584-3BBE-F7F6-ECFC12E18043}"/>
              </a:ext>
            </a:extLst>
          </p:cNvPr>
          <p:cNvSpPr txBox="1"/>
          <p:nvPr/>
        </p:nvSpPr>
        <p:spPr>
          <a:xfrm>
            <a:off x="2676966" y="2903596"/>
            <a:ext cx="4774612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2800" b="1" i="1" dirty="0">
                <a:latin typeface="Century" panose="02040604050505020304" pitchFamily="18" charset="0"/>
              </a:rPr>
              <a:t>Data Retrieval &amp; Lookup</a:t>
            </a:r>
          </a:p>
        </p:txBody>
      </p:sp>
      <p:pic>
        <p:nvPicPr>
          <p:cNvPr id="10" name="Picture 9" descr="A blue round object with a broom&#10;&#10;AI-generated content may be incorrect.">
            <a:extLst>
              <a:ext uri="{FF2B5EF4-FFF2-40B4-BE49-F238E27FC236}">
                <a16:creationId xmlns:a16="http://schemas.microsoft.com/office/drawing/2014/main" id="{6AD9BF23-54A7-9768-EABF-538D234C5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13" y="2062503"/>
            <a:ext cx="453022" cy="422416"/>
          </a:xfrm>
          <a:prstGeom prst="rect">
            <a:avLst/>
          </a:prstGeom>
        </p:spPr>
      </p:pic>
      <p:pic>
        <p:nvPicPr>
          <p:cNvPr id="11" name="Picture 10" descr="A person pointing at a cloud&#10;&#10;AI-generated content may be incorrect.">
            <a:extLst>
              <a:ext uri="{FF2B5EF4-FFF2-40B4-BE49-F238E27FC236}">
                <a16:creationId xmlns:a16="http://schemas.microsoft.com/office/drawing/2014/main" id="{623EE258-4967-5219-9B49-CFDDD7B257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49" y="1085889"/>
            <a:ext cx="569286" cy="569286"/>
          </a:xfrm>
          <a:prstGeom prst="rect">
            <a:avLst/>
          </a:prstGeom>
        </p:spPr>
      </p:pic>
      <p:pic>
        <p:nvPicPr>
          <p:cNvPr id="12" name="Picture 11" descr="A group of people with different colored circles">
            <a:extLst>
              <a:ext uri="{FF2B5EF4-FFF2-40B4-BE49-F238E27FC236}">
                <a16:creationId xmlns:a16="http://schemas.microsoft.com/office/drawing/2014/main" id="{70CBE11C-E87F-3F1A-8002-CD8681293A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97650" y="2954004"/>
            <a:ext cx="379316" cy="379316"/>
          </a:xfrm>
          <a:prstGeom prst="rect">
            <a:avLst/>
          </a:prstGeom>
        </p:spPr>
      </p:pic>
      <p:pic>
        <p:nvPicPr>
          <p:cNvPr id="13" name="Picture 12" descr="A graphic of a graph and a pie chart&#10;&#10;AI-generated content may be incorrect.">
            <a:extLst>
              <a:ext uri="{FF2B5EF4-FFF2-40B4-BE49-F238E27FC236}">
                <a16:creationId xmlns:a16="http://schemas.microsoft.com/office/drawing/2014/main" id="{9FD40DD6-E09E-E33F-AC48-DE13DB5997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46" y="3820667"/>
            <a:ext cx="480132" cy="4801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D4A375-4211-4BD0-64C6-FB9999671A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0962" y="2954004"/>
            <a:ext cx="4481829" cy="39039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B888E3-600B-4155-9D57-26BD0C0159A6}"/>
              </a:ext>
            </a:extLst>
          </p:cNvPr>
          <p:cNvSpPr/>
          <p:nvPr/>
        </p:nvSpPr>
        <p:spPr>
          <a:xfrm>
            <a:off x="469648" y="757554"/>
            <a:ext cx="6981929" cy="3689299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266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rgbClr val="E84A7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DE451FB9-32C9-CBBE-2F1E-F3837A073A65}"/>
              </a:ext>
            </a:extLst>
          </p:cNvPr>
          <p:cNvSpPr txBox="1"/>
          <p:nvPr/>
        </p:nvSpPr>
        <p:spPr>
          <a:xfrm>
            <a:off x="337342" y="1193418"/>
            <a:ext cx="9626601" cy="1033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Problem: </a:t>
            </a:r>
            <a:r>
              <a:rPr lang="en-US" b="0" dirty="0">
                <a:solidFill>
                  <a:schemeClr val="tx1"/>
                </a:solidFill>
              </a:rPr>
              <a:t>Check for duplicate values in your dataset and remove them.</a:t>
            </a:r>
            <a:endParaRPr lang="en-US" b="0" i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342E27-4F32-9DF9-8A04-3C0061CD12B1}"/>
              </a:ext>
            </a:extLst>
          </p:cNvPr>
          <p:cNvSpPr txBox="1"/>
          <p:nvPr/>
        </p:nvSpPr>
        <p:spPr>
          <a:xfrm>
            <a:off x="917185" y="2432494"/>
            <a:ext cx="10947401" cy="1033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Solution</a:t>
            </a:r>
            <a:r>
              <a:rPr lang="en-US" b="0" i="1" dirty="0">
                <a:solidFill>
                  <a:schemeClr val="tx1"/>
                </a:solidFill>
              </a:rPr>
              <a:t>:</a:t>
            </a:r>
            <a:r>
              <a:rPr lang="en-US" b="0" i="1" dirty="0"/>
              <a:t> </a:t>
            </a:r>
            <a:r>
              <a:rPr lang="en-US" b="0" i="1" dirty="0">
                <a:solidFill>
                  <a:schemeClr val="tx1"/>
                </a:solidFill>
              </a:rPr>
              <a:t>A thorough examination of the dataset was conducted to identify any duplicate entries. The analysis confirmed that no duplicates were present, ensuring the dataset’s accuracy and reliability for further processing..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87A6EA-B55F-4669-B569-013FEE1D9E92}"/>
              </a:ext>
            </a:extLst>
          </p:cNvPr>
          <p:cNvSpPr/>
          <p:nvPr/>
        </p:nvSpPr>
        <p:spPr>
          <a:xfrm>
            <a:off x="749930" y="2365821"/>
            <a:ext cx="11114656" cy="1121185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ECA898-349B-9525-7FD1-C387345C1FDC}"/>
              </a:ext>
            </a:extLst>
          </p:cNvPr>
          <p:cNvSpPr/>
          <p:nvPr/>
        </p:nvSpPr>
        <p:spPr>
          <a:xfrm>
            <a:off x="337342" y="1380734"/>
            <a:ext cx="9626601" cy="845848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0BE63-D673-413D-0108-F7B86AF3F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3000"/>
                    </a14:imgEffect>
                    <a14:imgEffect>
                      <a14:brightnessContrast bright="8000" contras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1076" y="-29980"/>
            <a:ext cx="2670924" cy="2411148"/>
          </a:xfrm>
          <a:prstGeom prst="rect">
            <a:avLst/>
          </a:prstGeom>
          <a:effectLst>
            <a:glow rad="76200">
              <a:srgbClr val="FF0000">
                <a:alpha val="0"/>
              </a:srgbClr>
            </a:glow>
            <a:outerShdw dist="50800" dir="6240000" sx="1000" sy="1000" algn="ctr" rotWithShape="0">
              <a:srgbClr val="000000">
                <a:alpha val="43137"/>
              </a:srgbClr>
            </a:outerShdw>
            <a:reflection endPos="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171C0E-5EE8-5B46-67E1-3BAB8005E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04735"/>
            <a:ext cx="2659626" cy="215326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3" name="Picture 3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32A6F5-3C7E-3278-C367-5A17DB095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" r="705" b="1"/>
          <a:stretch>
            <a:fillRect/>
          </a:stretch>
        </p:blipFill>
        <p:spPr>
          <a:xfrm>
            <a:off x="6095999" y="3780402"/>
            <a:ext cx="5935963" cy="2828677"/>
          </a:xfrm>
          <a:custGeom>
            <a:avLst/>
            <a:gdLst/>
            <a:ahLst/>
            <a:cxnLst/>
            <a:rect l="l" t="t" r="r" b="b"/>
            <a:pathLst>
              <a:path w="6772580" h="3429000">
                <a:moveTo>
                  <a:pt x="271594" y="0"/>
                </a:moveTo>
                <a:lnTo>
                  <a:pt x="6772580" y="0"/>
                </a:lnTo>
                <a:lnTo>
                  <a:pt x="6772580" y="3429000"/>
                </a:lnTo>
                <a:lnTo>
                  <a:pt x="8976" y="3429000"/>
                </a:lnTo>
                <a:lnTo>
                  <a:pt x="7894" y="3419403"/>
                </a:lnTo>
                <a:cubicBezTo>
                  <a:pt x="2772" y="3402540"/>
                  <a:pt x="-7409" y="3393117"/>
                  <a:pt x="8790" y="3369074"/>
                </a:cubicBezTo>
                <a:cubicBezTo>
                  <a:pt x="18674" y="3308209"/>
                  <a:pt x="52540" y="3147708"/>
                  <a:pt x="69466" y="3074368"/>
                </a:cubicBezTo>
                <a:cubicBezTo>
                  <a:pt x="86170" y="2985158"/>
                  <a:pt x="141939" y="2988106"/>
                  <a:pt x="138108" y="2937087"/>
                </a:cubicBezTo>
                <a:lnTo>
                  <a:pt x="159153" y="2788751"/>
                </a:lnTo>
                <a:cubicBezTo>
                  <a:pt x="164508" y="2771521"/>
                  <a:pt x="169861" y="2754291"/>
                  <a:pt x="175215" y="2737061"/>
                </a:cubicBezTo>
                <a:lnTo>
                  <a:pt x="178713" y="2662493"/>
                </a:lnTo>
                <a:cubicBezTo>
                  <a:pt x="182744" y="2662176"/>
                  <a:pt x="175495" y="2610710"/>
                  <a:pt x="177952" y="2608178"/>
                </a:cubicBezTo>
                <a:lnTo>
                  <a:pt x="200637" y="2557490"/>
                </a:lnTo>
                <a:lnTo>
                  <a:pt x="210272" y="2500823"/>
                </a:lnTo>
                <a:cubicBezTo>
                  <a:pt x="210821" y="2477149"/>
                  <a:pt x="233533" y="2498323"/>
                  <a:pt x="235189" y="2456370"/>
                </a:cubicBezTo>
                <a:cubicBezTo>
                  <a:pt x="241238" y="2390087"/>
                  <a:pt x="270663" y="2342381"/>
                  <a:pt x="270108" y="2307778"/>
                </a:cubicBezTo>
                <a:cubicBezTo>
                  <a:pt x="279775" y="2252634"/>
                  <a:pt x="274008" y="2281735"/>
                  <a:pt x="270232" y="2227103"/>
                </a:cubicBezTo>
                <a:cubicBezTo>
                  <a:pt x="277898" y="2187203"/>
                  <a:pt x="273018" y="2179895"/>
                  <a:pt x="278972" y="2138456"/>
                </a:cubicBezTo>
                <a:cubicBezTo>
                  <a:pt x="286874" y="2113373"/>
                  <a:pt x="293454" y="2098825"/>
                  <a:pt x="284204" y="2092747"/>
                </a:cubicBezTo>
                <a:cubicBezTo>
                  <a:pt x="285267" y="2080110"/>
                  <a:pt x="308510" y="2021121"/>
                  <a:pt x="306856" y="2003128"/>
                </a:cubicBezTo>
                <a:lnTo>
                  <a:pt x="296216" y="1944367"/>
                </a:lnTo>
                <a:lnTo>
                  <a:pt x="316030" y="1836128"/>
                </a:lnTo>
                <a:cubicBezTo>
                  <a:pt x="300726" y="1810623"/>
                  <a:pt x="342411" y="1768654"/>
                  <a:pt x="329496" y="1735241"/>
                </a:cubicBezTo>
                <a:cubicBezTo>
                  <a:pt x="331336" y="1711720"/>
                  <a:pt x="339485" y="1722162"/>
                  <a:pt x="343347" y="1679383"/>
                </a:cubicBezTo>
                <a:cubicBezTo>
                  <a:pt x="349669" y="1616089"/>
                  <a:pt x="356013" y="1614119"/>
                  <a:pt x="360800" y="1554542"/>
                </a:cubicBezTo>
                <a:cubicBezTo>
                  <a:pt x="361799" y="1491472"/>
                  <a:pt x="380405" y="1496141"/>
                  <a:pt x="377978" y="1470595"/>
                </a:cubicBezTo>
                <a:cubicBezTo>
                  <a:pt x="371480" y="1445071"/>
                  <a:pt x="407310" y="1366942"/>
                  <a:pt x="396801" y="1354553"/>
                </a:cubicBezTo>
                <a:cubicBezTo>
                  <a:pt x="387984" y="1324635"/>
                  <a:pt x="389939" y="1306198"/>
                  <a:pt x="378799" y="1292983"/>
                </a:cubicBezTo>
                <a:cubicBezTo>
                  <a:pt x="368230" y="1254082"/>
                  <a:pt x="380918" y="1242866"/>
                  <a:pt x="362697" y="1241293"/>
                </a:cubicBezTo>
                <a:lnTo>
                  <a:pt x="339388" y="1147085"/>
                </a:lnTo>
                <a:cubicBezTo>
                  <a:pt x="350485" y="1118433"/>
                  <a:pt x="353159" y="1072754"/>
                  <a:pt x="339952" y="1071934"/>
                </a:cubicBezTo>
                <a:cubicBezTo>
                  <a:pt x="327895" y="1004911"/>
                  <a:pt x="358371" y="924985"/>
                  <a:pt x="347188" y="889800"/>
                </a:cubicBezTo>
                <a:cubicBezTo>
                  <a:pt x="334220" y="804597"/>
                  <a:pt x="342717" y="786582"/>
                  <a:pt x="338803" y="749936"/>
                </a:cubicBezTo>
                <a:cubicBezTo>
                  <a:pt x="334890" y="713292"/>
                  <a:pt x="337271" y="707557"/>
                  <a:pt x="323706" y="669931"/>
                </a:cubicBezTo>
                <a:lnTo>
                  <a:pt x="313326" y="559992"/>
                </a:lnTo>
                <a:cubicBezTo>
                  <a:pt x="314747" y="543769"/>
                  <a:pt x="268004" y="450294"/>
                  <a:pt x="272650" y="451529"/>
                </a:cubicBezTo>
                <a:lnTo>
                  <a:pt x="256593" y="392499"/>
                </a:lnTo>
                <a:cubicBezTo>
                  <a:pt x="276778" y="343341"/>
                  <a:pt x="246535" y="361906"/>
                  <a:pt x="249583" y="321981"/>
                </a:cubicBezTo>
                <a:cubicBezTo>
                  <a:pt x="256450" y="297359"/>
                  <a:pt x="256557" y="284789"/>
                  <a:pt x="245172" y="280016"/>
                </a:cubicBezTo>
                <a:cubicBezTo>
                  <a:pt x="279102" y="164139"/>
                  <a:pt x="241674" y="235649"/>
                  <a:pt x="249784" y="152538"/>
                </a:cubicBezTo>
                <a:cubicBezTo>
                  <a:pt x="254846" y="115053"/>
                  <a:pt x="258144" y="77317"/>
                  <a:pt x="264479" y="36591"/>
                </a:cubicBezTo>
                <a:close/>
              </a:path>
            </a:pathLst>
          </a:custGeom>
          <a:effectLst>
            <a:softEdge rad="215900"/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78FEF97-C67F-87D2-922D-264010F87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3486" y="3647900"/>
            <a:ext cx="2961180" cy="2961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926D95-F0D3-53D8-DA18-1765A60D09E7}"/>
              </a:ext>
            </a:extLst>
          </p:cNvPr>
          <p:cNvSpPr txBox="1"/>
          <p:nvPr/>
        </p:nvSpPr>
        <p:spPr>
          <a:xfrm>
            <a:off x="0" y="230463"/>
            <a:ext cx="1030128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Century" panose="02040604050505020304" pitchFamily="18" charset="0"/>
              </a:rPr>
              <a:t>Data Cleaning &amp; Preparation</a:t>
            </a:r>
            <a:endParaRPr lang="en-US" sz="2800" b="1" kern="1200" dirty="0">
              <a:latin typeface="Century" panose="020406040505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075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rgbClr val="E84A7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DE451FB9-32C9-CBBE-2F1E-F3837A073A65}"/>
              </a:ext>
            </a:extLst>
          </p:cNvPr>
          <p:cNvSpPr txBox="1"/>
          <p:nvPr/>
        </p:nvSpPr>
        <p:spPr>
          <a:xfrm>
            <a:off x="293612" y="840258"/>
            <a:ext cx="9234700" cy="1019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Problem: </a:t>
            </a:r>
            <a:r>
              <a:rPr lang="en-US" b="0" dirty="0">
                <a:solidFill>
                  <a:schemeClr val="tx1"/>
                </a:solidFill>
              </a:rPr>
              <a:t>Standardize the "</a:t>
            </a:r>
            <a:r>
              <a:rPr lang="en-US" b="0" dirty="0" err="1">
                <a:solidFill>
                  <a:schemeClr val="tx1"/>
                </a:solidFill>
              </a:rPr>
              <a:t>DiscountOffer</a:t>
            </a:r>
            <a:r>
              <a:rPr lang="en-US" b="0" dirty="0">
                <a:solidFill>
                  <a:schemeClr val="tx1"/>
                </a:solidFill>
              </a:rPr>
              <a:t>" column to a single format, ensuring all values are uniform.</a:t>
            </a:r>
          </a:p>
          <a:p>
            <a:endParaRPr lang="en-US" b="0" i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32B0A-DFE0-BA51-370B-AC53C2A498B5}"/>
              </a:ext>
            </a:extLst>
          </p:cNvPr>
          <p:cNvSpPr/>
          <p:nvPr/>
        </p:nvSpPr>
        <p:spPr>
          <a:xfrm>
            <a:off x="293612" y="880139"/>
            <a:ext cx="9409472" cy="1169061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342E27-4F32-9DF9-8A04-3C0061CD12B1}"/>
              </a:ext>
            </a:extLst>
          </p:cNvPr>
          <p:cNvSpPr txBox="1"/>
          <p:nvPr/>
        </p:nvSpPr>
        <p:spPr>
          <a:xfrm>
            <a:off x="3909848" y="2632077"/>
            <a:ext cx="7730928" cy="35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Solution</a:t>
            </a:r>
            <a:r>
              <a:rPr lang="en-US" b="0" i="1" dirty="0">
                <a:solidFill>
                  <a:schemeClr val="tx1"/>
                </a:solidFill>
              </a:rPr>
              <a:t>:</a:t>
            </a:r>
            <a:r>
              <a:rPr lang="en-US" b="0" i="1" dirty="0"/>
              <a:t> </a:t>
            </a:r>
            <a:r>
              <a:rPr lang="en-IN" b="0" i="1" dirty="0">
                <a:solidFill>
                  <a:schemeClr val="tx1"/>
                </a:solidFill>
              </a:rPr>
              <a:t>Basically </a:t>
            </a:r>
            <a:r>
              <a:rPr lang="en-US" b="0" i="1" dirty="0">
                <a:solidFill>
                  <a:schemeClr val="tx1"/>
                </a:solidFill>
              </a:rPr>
              <a:t>removed irrelevant text like "Off" and "Off Hurry!" to retain only the numeric portion of the discount.</a:t>
            </a:r>
            <a:endParaRPr lang="en-IN" b="0" i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b="0" i="1" dirty="0">
                <a:solidFill>
                  <a:schemeClr val="tx1"/>
                </a:solidFill>
              </a:rPr>
              <a:t>The following Excel formula was applied to derive a clean numerical value:</a:t>
            </a:r>
          </a:p>
          <a:p>
            <a:pPr lvl="1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IN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Std_Discount_Offer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=IF([@Discounter]&lt;&gt; "",</a:t>
            </a:r>
          </a:p>
          <a:p>
            <a:pPr lvl="4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IF(ISNUMBER(SEARCH("Rs.", [@Discounter])), VALUE(SUBSTITUTE([@Discounter], "Rs. ", "")), [@[OriginalPrice (in Rs)]]*VALUE(SUBSTITUTE([@Discounter], "%", " "))), 0)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E42720-3FD8-13CA-609E-81F0DE6BE13E}"/>
              </a:ext>
            </a:extLst>
          </p:cNvPr>
          <p:cNvSpPr/>
          <p:nvPr/>
        </p:nvSpPr>
        <p:spPr>
          <a:xfrm>
            <a:off x="3909847" y="2550347"/>
            <a:ext cx="7608025" cy="3648444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0BE63-D673-413D-0108-F7B86AF3F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3000"/>
                    </a14:imgEffect>
                    <a14:imgEffect>
                      <a14:brightnessContrast bright="8000" contras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09472" y="0"/>
            <a:ext cx="2670924" cy="2411148"/>
          </a:xfrm>
          <a:prstGeom prst="rect">
            <a:avLst/>
          </a:prstGeom>
          <a:effectLst>
            <a:glow rad="76200">
              <a:srgbClr val="FF0000">
                <a:alpha val="0"/>
              </a:srgbClr>
            </a:glow>
            <a:outerShdw dist="50800" dir="6240000" sx="1000" sy="1000" algn="ctr" rotWithShape="0">
              <a:srgbClr val="000000">
                <a:alpha val="43137"/>
              </a:srgbClr>
            </a:outerShdw>
            <a:reflection endPos="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171C0E-5EE8-5B46-67E1-3BAB8005E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04735"/>
            <a:ext cx="2548020" cy="2153265"/>
          </a:xfrm>
          <a:prstGeom prst="rect">
            <a:avLst/>
          </a:prstGeom>
          <a:effectLst>
            <a:softEdge rad="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5C4A9F8-3798-7817-CCBD-7D5E7AF818C0}"/>
              </a:ext>
            </a:extLst>
          </p:cNvPr>
          <p:cNvSpPr txBox="1"/>
          <p:nvPr/>
        </p:nvSpPr>
        <p:spPr>
          <a:xfrm>
            <a:off x="0" y="139198"/>
            <a:ext cx="1030128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&amp; Preparation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DAAFD-4622-F988-BE05-13745F937B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" b="56577"/>
          <a:stretch>
            <a:fillRect/>
          </a:stretch>
        </p:blipFill>
        <p:spPr>
          <a:xfrm>
            <a:off x="286998" y="2500080"/>
            <a:ext cx="3499945" cy="1857839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82509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rgbClr val="E84A7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57F86E4-6DEB-3EFA-75D4-61FE2227CA54}"/>
              </a:ext>
            </a:extLst>
          </p:cNvPr>
          <p:cNvSpPr txBox="1"/>
          <p:nvPr/>
        </p:nvSpPr>
        <p:spPr>
          <a:xfrm>
            <a:off x="2520052" y="3119685"/>
            <a:ext cx="95100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Solutions</a:t>
            </a:r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 </a:t>
            </a:r>
          </a:p>
          <a:p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Check if Discount Price is missing and Standard Discount Offer is zero: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</a:t>
            </a:r>
            <a:r>
              <a:rPr lang="en-US" sz="2000" i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ISBLANK([@[DiscountPrice (in Rs)]])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[@[Std_Discount Offer (in Rs)]] = 0</a:t>
            </a:r>
          </a:p>
          <a:p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If both conditions are met: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</a:t>
            </a:r>
            <a:r>
              <a:rPr lang="en-US" sz="2000" i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Look for other non-blank discount prices within the same Category.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Use AVERAGEIFS to calculate the average of available prices in that category.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ROUND the average to the nearest whole number.</a:t>
            </a:r>
          </a:p>
          <a:p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If conditions are not met: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Use the existing Discount Price from the row.</a:t>
            </a:r>
            <a:endParaRPr lang="en-IN" sz="2000" i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5A4D9102-29D0-C222-C56A-C44C46A24CA4}"/>
              </a:ext>
            </a:extLst>
          </p:cNvPr>
          <p:cNvSpPr txBox="1">
            <a:spLocks/>
          </p:cNvSpPr>
          <p:nvPr/>
        </p:nvSpPr>
        <p:spPr>
          <a:xfrm>
            <a:off x="380657" y="1024895"/>
            <a:ext cx="9084617" cy="1022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Identify rows where both "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DiscountPrice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and "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DiscountOffer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are null and fill the "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DiscountPrice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with the average discount price of the respective category.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6670B6-00DC-646C-4053-87E9ED5A868F}"/>
              </a:ext>
            </a:extLst>
          </p:cNvPr>
          <p:cNvSpPr/>
          <p:nvPr/>
        </p:nvSpPr>
        <p:spPr>
          <a:xfrm>
            <a:off x="309859" y="1077595"/>
            <a:ext cx="9226211" cy="969500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0BE63-D673-413D-0108-F7B86AF3F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3000"/>
                    </a14:imgEffect>
                    <a14:imgEffect>
                      <a14:brightnessContrast bright="8000" contras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5274" y="47440"/>
            <a:ext cx="2670924" cy="2411148"/>
          </a:xfrm>
          <a:prstGeom prst="rect">
            <a:avLst/>
          </a:prstGeom>
          <a:effectLst>
            <a:glow rad="76200">
              <a:srgbClr val="FF0000">
                <a:alpha val="0"/>
              </a:srgbClr>
            </a:glow>
            <a:outerShdw dist="50800" dir="6240000" sx="1000" sy="1000" algn="ctr" rotWithShape="0">
              <a:srgbClr val="000000">
                <a:alpha val="43137"/>
              </a:srgbClr>
            </a:outerShdw>
            <a:reflection endPos="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171C0E-5EE8-5B46-67E1-3BAB8005E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" y="4704735"/>
            <a:ext cx="2659626" cy="2153265"/>
          </a:xfrm>
          <a:prstGeom prst="rect">
            <a:avLst/>
          </a:prstGeom>
          <a:effectLst>
            <a:softEdge rad="0"/>
          </a:effectLst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169B0CF-9908-0E0D-C5EE-81A0AD5B9113}"/>
              </a:ext>
            </a:extLst>
          </p:cNvPr>
          <p:cNvSpPr txBox="1">
            <a:spLocks/>
          </p:cNvSpPr>
          <p:nvPr/>
        </p:nvSpPr>
        <p:spPr>
          <a:xfrm>
            <a:off x="2580343" y="3429000"/>
            <a:ext cx="9516438" cy="3429000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latin typeface="Centaur" panose="020305040502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4F843-FDC6-4BE7-5C17-38350EACA358}"/>
              </a:ext>
            </a:extLst>
          </p:cNvPr>
          <p:cNvSpPr txBox="1"/>
          <p:nvPr/>
        </p:nvSpPr>
        <p:spPr>
          <a:xfrm>
            <a:off x="0" y="146962"/>
            <a:ext cx="1030128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&amp; Preparation</a:t>
            </a:r>
            <a:endParaRPr lang="en-US" sz="2800" b="1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735147-2FD5-B6EF-8D1C-39C7E76BACDC}"/>
              </a:ext>
            </a:extLst>
          </p:cNvPr>
          <p:cNvSpPr/>
          <p:nvPr/>
        </p:nvSpPr>
        <p:spPr>
          <a:xfrm>
            <a:off x="2509690" y="3129972"/>
            <a:ext cx="9396249" cy="3392213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236012-C7D2-6E59-411C-19D715292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887" y="2356158"/>
            <a:ext cx="1457528" cy="264832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877208-923D-DA9A-C6A4-64A86553A997}"/>
              </a:ext>
            </a:extLst>
          </p:cNvPr>
          <p:cNvSpPr txBox="1"/>
          <p:nvPr/>
        </p:nvSpPr>
        <p:spPr>
          <a:xfrm>
            <a:off x="2301334" y="2170578"/>
            <a:ext cx="95100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=IF( AND(ISBLANK([@[DiscountPrice (in Rs)]]), [@[Std_Discount Offer (in Rs)]] = 0), IF( COUNTIFS(D:D, [@Category], I:I, "&lt;&gt;") &gt; 0, ROUND(AVERAGEIFS(I:I, D:D, [@Category], I:I, "&lt;&gt;"), 0), "" ), [@[DiscountPrice (in Rs)]] )</a:t>
            </a:r>
            <a:endParaRPr lang="en-IN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053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rgbClr val="E84A7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169B0CF-9908-0E0D-C5EE-81A0AD5B9113}"/>
              </a:ext>
            </a:extLst>
          </p:cNvPr>
          <p:cNvSpPr txBox="1">
            <a:spLocks/>
          </p:cNvSpPr>
          <p:nvPr/>
        </p:nvSpPr>
        <p:spPr>
          <a:xfrm>
            <a:off x="301318" y="2539376"/>
            <a:ext cx="8832714" cy="1597228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i="1" dirty="0">
                <a:latin typeface="Centaur" panose="020305040502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data filter was applied to the "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SizeOption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column to identify any NULL (empty or missing) entries.</a:t>
            </a:r>
            <a:b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filtering, it was confirmed that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NULL values are present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column. Therefore,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replacement was necessary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the data is already complete in this field.</a:t>
            </a:r>
            <a:endParaRPr lang="en-I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5A4D9102-29D0-C222-C56A-C44C46A24CA4}"/>
              </a:ext>
            </a:extLst>
          </p:cNvPr>
          <p:cNvSpPr txBox="1">
            <a:spLocks/>
          </p:cNvSpPr>
          <p:nvPr/>
        </p:nvSpPr>
        <p:spPr>
          <a:xfrm>
            <a:off x="417769" y="1086951"/>
            <a:ext cx="9265572" cy="12544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Replace all null values in the "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SizeOption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column with the text "Not Available."</a:t>
            </a:r>
          </a:p>
          <a:p>
            <a:endParaRPr lang="en-I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7CED92-B2E4-0AD8-BE58-F234670E76F8}"/>
              </a:ext>
            </a:extLst>
          </p:cNvPr>
          <p:cNvSpPr/>
          <p:nvPr/>
        </p:nvSpPr>
        <p:spPr>
          <a:xfrm>
            <a:off x="206226" y="893868"/>
            <a:ext cx="9409472" cy="1117614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06280-3656-8310-3F90-17DA8EC39A44}"/>
              </a:ext>
            </a:extLst>
          </p:cNvPr>
          <p:cNvSpPr/>
          <p:nvPr/>
        </p:nvSpPr>
        <p:spPr>
          <a:xfrm>
            <a:off x="206226" y="2341420"/>
            <a:ext cx="8738092" cy="1870698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0BE63-D673-413D-0108-F7B86AF3F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3000"/>
                    </a14:imgEffect>
                    <a14:imgEffect>
                      <a14:brightnessContrast bright="8000" contras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09472" y="0"/>
            <a:ext cx="2670924" cy="2411148"/>
          </a:xfrm>
          <a:prstGeom prst="rect">
            <a:avLst/>
          </a:prstGeom>
          <a:effectLst>
            <a:glow rad="76200">
              <a:srgbClr val="FF0000">
                <a:alpha val="0"/>
              </a:srgbClr>
            </a:glow>
            <a:outerShdw dist="50800" dir="6240000" sx="1000" sy="1000" algn="ctr" rotWithShape="0">
              <a:srgbClr val="000000">
                <a:alpha val="43137"/>
              </a:srgbClr>
            </a:outerShdw>
            <a:reflection endPos="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171C0E-5EE8-5B46-67E1-3BAB8005E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04735"/>
            <a:ext cx="2659626" cy="215326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C5F240-3527-947B-6BF8-901543B01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3576" y="2539376"/>
            <a:ext cx="2182716" cy="4072834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50F62-85EF-32BA-87C7-76835FC8B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643" y="4314366"/>
            <a:ext cx="2478686" cy="2478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D78D8F-E918-4B1C-E719-809BE291AE09}"/>
              </a:ext>
            </a:extLst>
          </p:cNvPr>
          <p:cNvSpPr txBox="1"/>
          <p:nvPr/>
        </p:nvSpPr>
        <p:spPr>
          <a:xfrm>
            <a:off x="0" y="139198"/>
            <a:ext cx="1030128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&amp; Preparation</a:t>
            </a:r>
            <a:endParaRPr lang="en-US" sz="2800" b="1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599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rgbClr val="E84A7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169B0CF-9908-0E0D-C5EE-81A0AD5B9113}"/>
              </a:ext>
            </a:extLst>
          </p:cNvPr>
          <p:cNvSpPr txBox="1">
            <a:spLocks/>
          </p:cNvSpPr>
          <p:nvPr/>
        </p:nvSpPr>
        <p:spPr>
          <a:xfrm>
            <a:off x="199702" y="2458588"/>
            <a:ext cx="9396985" cy="2479053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i="1" dirty="0">
                <a:latin typeface="Centaur" panose="020305040502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solve this, we used the AVERAGEIF function in Excel to filter and calculate the required value:</a:t>
            </a:r>
          </a:p>
          <a:p>
            <a:pPr marL="0" indent="0">
              <a:buNone/>
            </a:pPr>
            <a:r>
              <a:rPr lang="pt-BR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1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AvgPrice_4PlusRating=ROUND(AVERAGEIF(O:O, "&gt;=4", I:I), 0)</a:t>
            </a:r>
          </a:p>
          <a:p>
            <a:pPr marL="0" indent="0">
              <a:buNone/>
            </a:pP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O:O refers to the column containing product ratings.</a:t>
            </a:r>
          </a:p>
          <a:p>
            <a:pPr marL="0" indent="0">
              <a:buNone/>
            </a:pP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I:I refers to the column with the original prices.</a:t>
            </a:r>
          </a:p>
          <a:p>
            <a:pPr marL="0" indent="0">
              <a:buNone/>
            </a:pP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formula calculates the average original price only for products with a rating greater than or equal to 4.</a:t>
            </a:r>
          </a:p>
          <a:p>
            <a:pPr marL="0" indent="0">
              <a:buNone/>
            </a:pP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ROUND(..., 0) function is used to round the result to the nearest whole number for cleaner presentation.</a:t>
            </a:r>
            <a:endParaRPr lang="pt-BR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sz="2400" i="1" dirty="0">
              <a:latin typeface="Centaur" panose="020305040502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5A4D9102-29D0-C222-C56A-C44C46A24CA4}"/>
              </a:ext>
            </a:extLst>
          </p:cNvPr>
          <p:cNvSpPr txBox="1">
            <a:spLocks/>
          </p:cNvSpPr>
          <p:nvPr/>
        </p:nvSpPr>
        <p:spPr>
          <a:xfrm>
            <a:off x="199702" y="915419"/>
            <a:ext cx="9265572" cy="11922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overall average original price for products with ratings greater than 4.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827A0C-E3EC-5E2B-251A-A221A95AFE53}"/>
              </a:ext>
            </a:extLst>
          </p:cNvPr>
          <p:cNvSpPr/>
          <p:nvPr/>
        </p:nvSpPr>
        <p:spPr>
          <a:xfrm>
            <a:off x="199702" y="2265560"/>
            <a:ext cx="9323351" cy="2740489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12AA42-C6F9-1C8D-92E9-D2B3D5F5E44B}"/>
              </a:ext>
            </a:extLst>
          </p:cNvPr>
          <p:cNvSpPr/>
          <p:nvPr/>
        </p:nvSpPr>
        <p:spPr>
          <a:xfrm>
            <a:off x="206226" y="757554"/>
            <a:ext cx="9259048" cy="1350141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0BE63-D673-413D-0108-F7B86AF3F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3000"/>
                    </a14:imgEffect>
                    <a14:imgEffect>
                      <a14:brightnessContrast bright="8000" contras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5274" y="47440"/>
            <a:ext cx="2670924" cy="2411148"/>
          </a:xfrm>
          <a:prstGeom prst="rect">
            <a:avLst/>
          </a:prstGeom>
          <a:effectLst>
            <a:glow rad="76200">
              <a:srgbClr val="FF0000">
                <a:alpha val="0"/>
              </a:srgbClr>
            </a:glow>
            <a:outerShdw dist="50800" dir="6240000" sx="1000" sy="1000" algn="ctr" rotWithShape="0">
              <a:srgbClr val="000000">
                <a:alpha val="43137"/>
              </a:srgbClr>
            </a:outerShdw>
            <a:reflection endPos="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171C0E-5EE8-5B46-67E1-3BAB8005E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04735"/>
            <a:ext cx="2659626" cy="215326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3375B2-7E86-61DF-00F6-05EF60352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278" y="3138113"/>
            <a:ext cx="3669722" cy="37198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FC8559-5950-99AB-C5BF-DCB866A30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194" y="5446399"/>
            <a:ext cx="4191516" cy="669936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C85DF5-368F-4693-7A6B-8168128B38B1}"/>
              </a:ext>
            </a:extLst>
          </p:cNvPr>
          <p:cNvSpPr txBox="1"/>
          <p:nvPr/>
        </p:nvSpPr>
        <p:spPr>
          <a:xfrm>
            <a:off x="0" y="139198"/>
            <a:ext cx="1030128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Century" panose="02040604050505020304" pitchFamily="18" charset="0"/>
              </a:rPr>
              <a:t>Data Analysis</a:t>
            </a:r>
            <a:endParaRPr lang="en-US" sz="2800" b="1" kern="1200" dirty="0">
              <a:latin typeface="Century" panose="020406040505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24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rgbClr val="E84A7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169B0CF-9908-0E0D-C5EE-81A0AD5B9113}"/>
              </a:ext>
            </a:extLst>
          </p:cNvPr>
          <p:cNvSpPr txBox="1">
            <a:spLocks/>
          </p:cNvSpPr>
          <p:nvPr/>
        </p:nvSpPr>
        <p:spPr>
          <a:xfrm>
            <a:off x="1717282" y="2943423"/>
            <a:ext cx="10276044" cy="2995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the COUNTIF function in Excel to count how many products have a discount value greater than or equal to 50% (i.e., &gt;= 0.5).</a:t>
            </a:r>
          </a:p>
          <a:p>
            <a:pPr marL="0" indent="0">
              <a:buNone/>
            </a:pPr>
            <a:r>
              <a:rPr lang="en-IN" sz="21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Discount_Above50_Count=COUNTIF(K:K,"&gt;=0.5")</a:t>
            </a: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K:K refers to the column containing the discount percentage for each product (in decimal form, e.g., 0.50 for 50%).</a:t>
            </a:r>
          </a:p>
          <a:p>
            <a:pPr marL="0" indent="0">
              <a:buNone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formula counts how many rows in column K have values greater than or equal to 0.5, indicating products with more than 50% discount.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5A4D9102-29D0-C222-C56A-C44C46A24CA4}"/>
              </a:ext>
            </a:extLst>
          </p:cNvPr>
          <p:cNvSpPr txBox="1">
            <a:spLocks/>
          </p:cNvSpPr>
          <p:nvPr/>
        </p:nvSpPr>
        <p:spPr>
          <a:xfrm>
            <a:off x="312978" y="1139183"/>
            <a:ext cx="9443013" cy="109117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r>
              <a:rPr lang="en-US" sz="2400" dirty="0">
                <a:solidFill>
                  <a:srgbClr val="FFE5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the number of products with a discount offer greater than 50% OFF.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C6D5E9-E38E-DA86-EE59-12F6620EF6A9}"/>
              </a:ext>
            </a:extLst>
          </p:cNvPr>
          <p:cNvSpPr/>
          <p:nvPr/>
        </p:nvSpPr>
        <p:spPr>
          <a:xfrm>
            <a:off x="1717282" y="2943422"/>
            <a:ext cx="10276043" cy="2995020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CCC051-745E-0C4B-89C0-69357656A78C}"/>
              </a:ext>
            </a:extLst>
          </p:cNvPr>
          <p:cNvSpPr/>
          <p:nvPr/>
        </p:nvSpPr>
        <p:spPr>
          <a:xfrm>
            <a:off x="207576" y="1021239"/>
            <a:ext cx="9409472" cy="1209123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0BE63-D673-413D-0108-F7B86AF3F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3000"/>
                    </a14:imgEffect>
                    <a14:imgEffect>
                      <a14:brightnessContrast bright="8000" contras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2426" y="0"/>
            <a:ext cx="2670924" cy="2411148"/>
          </a:xfrm>
          <a:prstGeom prst="rect">
            <a:avLst/>
          </a:prstGeom>
          <a:effectLst>
            <a:glow rad="76200">
              <a:srgbClr val="FF0000">
                <a:alpha val="0"/>
              </a:srgbClr>
            </a:glow>
            <a:outerShdw dist="50800" dir="6240000" sx="1000" sy="1000" algn="ctr" rotWithShape="0">
              <a:srgbClr val="000000">
                <a:alpha val="43137"/>
              </a:srgbClr>
            </a:outerShdw>
            <a:reflection endPos="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171C0E-5EE8-5B46-67E1-3BAB8005E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2" y="4657295"/>
            <a:ext cx="2659626" cy="215326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3F7A0-1BBA-40EB-85E7-C23B92C4A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4232" y="3558614"/>
            <a:ext cx="3533985" cy="732920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69B250-CCE6-3750-FDA5-47E4F6D1FBB7}"/>
              </a:ext>
            </a:extLst>
          </p:cNvPr>
          <p:cNvSpPr txBox="1"/>
          <p:nvPr/>
        </p:nvSpPr>
        <p:spPr>
          <a:xfrm>
            <a:off x="0" y="91758"/>
            <a:ext cx="1030128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  <a:endParaRPr lang="en-US" sz="2800" b="1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1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rgbClr val="E84A7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169B0CF-9908-0E0D-C5EE-81A0AD5B9113}"/>
              </a:ext>
            </a:extLst>
          </p:cNvPr>
          <p:cNvSpPr txBox="1">
            <a:spLocks/>
          </p:cNvSpPr>
          <p:nvPr/>
        </p:nvSpPr>
        <p:spPr>
          <a:xfrm>
            <a:off x="2325890" y="2458588"/>
            <a:ext cx="9531669" cy="415834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the COUNTIF function in Excel to count the number of entries in the dataset where size "M" is mentioned.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=COUNTIF(O:O, "*M*")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O:O is the column containing size information (e.g., "S", "M", "L", or combinations like "S,M,L").</a:t>
            </a:r>
          </a:p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"*M*" looks for any cell that contains "M" (regardless of whether it's alone or part of a group).</a:t>
            </a:r>
          </a:p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formula returns the total count of products where size "M" is available.</a:t>
            </a: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5A4D9102-29D0-C222-C56A-C44C46A24CA4}"/>
              </a:ext>
            </a:extLst>
          </p:cNvPr>
          <p:cNvSpPr txBox="1">
            <a:spLocks/>
          </p:cNvSpPr>
          <p:nvPr/>
        </p:nvSpPr>
        <p:spPr>
          <a:xfrm>
            <a:off x="497485" y="1074613"/>
            <a:ext cx="9531669" cy="8172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Count the number of products available in size "M."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334A89-5228-4800-7A99-DADFF1B31FB7}"/>
              </a:ext>
            </a:extLst>
          </p:cNvPr>
          <p:cNvSpPr/>
          <p:nvPr/>
        </p:nvSpPr>
        <p:spPr>
          <a:xfrm>
            <a:off x="2128345" y="2402545"/>
            <a:ext cx="9926761" cy="2868916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F318A-82E6-EB60-D813-683F2594DC7E}"/>
              </a:ext>
            </a:extLst>
          </p:cNvPr>
          <p:cNvSpPr/>
          <p:nvPr/>
        </p:nvSpPr>
        <p:spPr>
          <a:xfrm>
            <a:off x="206226" y="757554"/>
            <a:ext cx="9409472" cy="1134308"/>
          </a:xfrm>
          <a:prstGeom prst="rect">
            <a:avLst/>
          </a:prstGeom>
          <a:solidFill>
            <a:schemeClr val="accent1">
              <a:alpha val="22000"/>
            </a:schemeClr>
          </a:solidFill>
          <a:ln w="19050">
            <a:gradFill flip="none" rotWithShape="1">
              <a:gsLst>
                <a:gs pos="44963">
                  <a:srgbClr val="FBE3E9"/>
                </a:gs>
                <a:gs pos="37600">
                  <a:srgbClr val="FEF8F9"/>
                </a:gs>
                <a:gs pos="0">
                  <a:schemeClr val="accent1">
                    <a:lumMod val="0"/>
                    <a:lumOff val="100000"/>
                  </a:schemeClr>
                </a:gs>
                <a:gs pos="27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0BE63-D673-413D-0108-F7B86AF3F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3000"/>
                    </a14:imgEffect>
                    <a14:imgEffect>
                      <a14:brightnessContrast bright="8000" contras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5274" y="47440"/>
            <a:ext cx="2670924" cy="2411148"/>
          </a:xfrm>
          <a:prstGeom prst="rect">
            <a:avLst/>
          </a:prstGeom>
          <a:effectLst>
            <a:glow rad="76200">
              <a:srgbClr val="FF0000">
                <a:alpha val="0"/>
              </a:srgbClr>
            </a:glow>
            <a:outerShdw dist="50800" dir="6240000" sx="1000" sy="1000" algn="ctr" rotWithShape="0">
              <a:srgbClr val="000000">
                <a:alpha val="43137"/>
              </a:srgbClr>
            </a:outerShdw>
            <a:reflection endPos="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171C0E-5EE8-5B46-67E1-3BAB8005E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04735"/>
            <a:ext cx="2659626" cy="215326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A6C207-014E-15DA-1304-CA4A4CCA0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289" y="3004742"/>
            <a:ext cx="3533985" cy="746307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F4F843-FDC6-4BE7-5C17-38350EACA358}"/>
              </a:ext>
            </a:extLst>
          </p:cNvPr>
          <p:cNvSpPr txBox="1"/>
          <p:nvPr/>
        </p:nvSpPr>
        <p:spPr>
          <a:xfrm>
            <a:off x="0" y="139198"/>
            <a:ext cx="1030128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  <a:endParaRPr lang="en-US" sz="2800" b="1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8152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747</TotalTime>
  <Words>1484</Words>
  <Application>Microsoft Office PowerPoint</Application>
  <PresentationFormat>Widescreen</PresentationFormat>
  <Paragraphs>103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Algerian</vt:lpstr>
      <vt:lpstr>Arial</vt:lpstr>
      <vt:lpstr>Calibri</vt:lpstr>
      <vt:lpstr>Calibri Light</vt:lpstr>
      <vt:lpstr>Centaur</vt:lpstr>
      <vt:lpstr>Century</vt:lpstr>
      <vt:lpstr>Times New Roman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</dc:creator>
  <cp:lastModifiedBy>Priyanka Awasthi</cp:lastModifiedBy>
  <cp:revision>82</cp:revision>
  <dcterms:created xsi:type="dcterms:W3CDTF">2025-07-24T03:47:23Z</dcterms:created>
  <dcterms:modified xsi:type="dcterms:W3CDTF">2025-08-03T04:56:03Z</dcterms:modified>
</cp:coreProperties>
</file>